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8" r:id="rId4"/>
    <p:sldId id="261" r:id="rId5"/>
    <p:sldId id="257" r:id="rId6"/>
    <p:sldId id="273" r:id="rId7"/>
    <p:sldId id="262" r:id="rId8"/>
    <p:sldId id="266" r:id="rId9"/>
    <p:sldId id="272" r:id="rId10"/>
    <p:sldId id="267" r:id="rId11"/>
    <p:sldId id="271" r:id="rId12"/>
    <p:sldId id="27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60"/>
  </p:normalViewPr>
  <p:slideViewPr>
    <p:cSldViewPr>
      <p:cViewPr varScale="1">
        <p:scale>
          <a:sx n="110" d="100"/>
          <a:sy n="110" d="100"/>
        </p:scale>
        <p:origin x="-17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7EDD8-E3A3-4F68-96C7-CFAAAECD6E4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D1257-A4B3-41C5-91E1-10DCAC45B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4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97-64FF-491A-A936-BEB25DEC646A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A828-8046-41F8-B921-3FE8650FB6A4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7911-4DD5-4FDE-9D33-8AFB106F363D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ACF-1BEF-470A-B469-ADCFAC8230D4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048A-5EC7-4868-87A5-EC7D3E2A2DD7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8FB3-2560-485E-B8EA-B6F315E14BD3}" type="datetime1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5074-301F-4969-B077-C132729B56D9}" type="datetime1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769C-018E-430E-B1C8-609410A9E8D2}" type="datetime1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1F1A-E44F-41AF-B2D1-790ED38CFE57}" type="datetime1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FA20-8A96-409D-BB5F-060E058E8151}" type="datetime1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BA0-2A85-478F-ADC1-6165D6526AC4}" type="datetime1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3678-4DD8-4700-8FCA-46B61EE8114B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5293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  <a:p>
            <a:r>
              <a:rPr lang="ru-RU" dirty="0"/>
              <a:t>ПРОГРАММНОЕ СОДЕРЖАНИЕ: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Уточнять представление о цифрах 1 и 2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Упражнять в навыках количественного счета в прямом и обратном порядке в пределах 10.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Закреплять умение ориентироваться на листе бумаги, определять стороны и углы листа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Совершенствовать представления о треугольниках и четырехугольниках</a:t>
            </a:r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ОБОРУДОВАНИЕ:	</a:t>
            </a:r>
          </a:p>
          <a:p>
            <a:r>
              <a:rPr lang="ru-RU" sz="1400" dirty="0"/>
              <a:t>Магнитные фигуры	</a:t>
            </a:r>
          </a:p>
          <a:p>
            <a:r>
              <a:rPr lang="ru-RU" sz="1400" dirty="0"/>
              <a:t>Счетные палочки	</a:t>
            </a:r>
          </a:p>
          <a:p>
            <a:r>
              <a:rPr lang="ru-RU" sz="1400" dirty="0"/>
              <a:t>Тетради в клеточку	</a:t>
            </a:r>
          </a:p>
          <a:p>
            <a:r>
              <a:rPr lang="ru-RU" sz="1400" dirty="0"/>
              <a:t>Презентация "Занимательная математика</a:t>
            </a:r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Занятие 1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2512" y="116632"/>
            <a:ext cx="856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Данный дидактический материал разработан в рамках учебно-методического комплекса к примерной образовательной программе дошкольного образования «ОТ РОЖДЕНИЯ ДО ШКОЛЫ» под редакцией Н.Е. </a:t>
            </a:r>
            <a:r>
              <a:rPr lang="ru-RU" sz="1000" dirty="0" err="1"/>
              <a:t>Вераксы</a:t>
            </a:r>
            <a:r>
              <a:rPr lang="ru-RU" sz="1000" dirty="0"/>
              <a:t>, Т.С. Комаровой, М.А. Васильевой.</a:t>
            </a:r>
          </a:p>
        </p:txBody>
      </p:sp>
      <p:pic>
        <p:nvPicPr>
          <p:cNvPr id="5" name="Picture 2" descr="https://avatars.mds.yandex.net/get-pdb/1269609/8fea0bb2-410a-471c-b2a5-c578b912c19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5" y="692696"/>
            <a:ext cx="48862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64096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ectivebooks.ru/img/d/?src=31496592&amp;i=17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9498"/>
            <a:ext cx="4503282" cy="65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161" y="-2983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«Заштрихуй фигуру»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470406"/>
            <a:ext cx="864096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karpatskijobjektiv.com/wp-content/uploads/2014/12/cfca71895c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12968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23"/>
            <a:ext cx="4681870" cy="6215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7" y="143692"/>
            <a:ext cx="4681870" cy="621505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496944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7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ectivebooks.ru/img/d/?src=31496592&amp;i=17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292" y="-706073"/>
            <a:ext cx="3084807" cy="44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detectivebooks.ru/img/d/?src=31496592&amp;i=17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3221" y="-641819"/>
            <a:ext cx="3032302" cy="43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etectivebooks.ru/img/d/?src=31496592&amp;i=17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291" y="2738774"/>
            <a:ext cx="3084807" cy="44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etectivebooks.ru/img/d/?src=31496592&amp;i=17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8967" y="2768101"/>
            <a:ext cx="3084807" cy="44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717" y="6513807"/>
            <a:ext cx="8792407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ds04.infourok.ru/uploads/ex/036c/000260e3-b5e03615/hello_html_m5899a59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49" y="2678824"/>
            <a:ext cx="1436914" cy="225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4.infourok.ru/uploads/ex/036c/000260e3-b5e03615/hello_html_1bf2fef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09" y="2468824"/>
            <a:ext cx="1653177" cy="26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2.infourok.ru/uploads/ex/0780/000621ff-74136d7a/hello_html_390799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03" y="2667865"/>
            <a:ext cx="1572499" cy="22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ababy.ru/download.php?file=sites/default/files/paper_mask_skazka_rep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0" y="3734344"/>
            <a:ext cx="1471673" cy="11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dni-rebenka.ru/wp-content/uploads/2014/10/zhuchka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9" y="3509452"/>
            <a:ext cx="916794" cy="13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playcast.ru/uploads/2016/11/29/2069367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59" y="4007994"/>
            <a:ext cx="881920" cy="9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ages.easyfreeclipart.com/143/cute-cartoon-cat-christmas-14389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83" y="3677617"/>
            <a:ext cx="1176854" cy="11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830" y="116632"/>
            <a:ext cx="395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«Раньше, позже»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5011" y="5515600"/>
            <a:ext cx="393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было до этого момента?</a:t>
            </a:r>
          </a:p>
          <a:p>
            <a:r>
              <a:rPr lang="ru-RU" dirty="0" smtClean="0"/>
              <a:t>Что позже?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51519" y="6356350"/>
            <a:ext cx="8830159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84" y="116632"/>
            <a:ext cx="459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Игровое упражнение "Запомни и выполни"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4115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в тетрадях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94971"/>
              </p:ext>
            </p:extLst>
          </p:nvPr>
        </p:nvGraphicFramePr>
        <p:xfrm>
          <a:off x="251528" y="620687"/>
          <a:ext cx="8641075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  <a:gridCol w="345643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6088559"/>
            <a:ext cx="6750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Найдите верхний левый угол. Нарисуйте круг.</a:t>
            </a:r>
          </a:p>
          <a:p>
            <a:r>
              <a:rPr lang="ru-RU" sz="1100" dirty="0"/>
              <a:t>Найдите нижний левый угол. Нарисуйте </a:t>
            </a:r>
            <a:r>
              <a:rPr lang="ru-RU" sz="1100" dirty="0" smtClean="0"/>
              <a:t>квадрат</a:t>
            </a:r>
            <a:r>
              <a:rPr lang="ru-RU" sz="1100" dirty="0"/>
              <a:t>.</a:t>
            </a:r>
          </a:p>
          <a:p>
            <a:r>
              <a:rPr lang="ru-RU" sz="1100" dirty="0"/>
              <a:t>Найдите верхний правый угол. Нарисуйте треугольник.</a:t>
            </a:r>
          </a:p>
          <a:p>
            <a:r>
              <a:rPr lang="ru-RU" sz="1100" dirty="0"/>
              <a:t>Найдите середину листа. Поставьте точку.</a:t>
            </a:r>
          </a:p>
        </p:txBody>
      </p:sp>
      <p:sp>
        <p:nvSpPr>
          <p:cNvPr id="7" name="Овал 6"/>
          <p:cNvSpPr/>
          <p:nvPr/>
        </p:nvSpPr>
        <p:spPr>
          <a:xfrm>
            <a:off x="467544" y="692696"/>
            <a:ext cx="1296144" cy="1296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653136"/>
            <a:ext cx="1008112" cy="107538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555903" y="940202"/>
            <a:ext cx="1008114" cy="1091805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99992" y="3284984"/>
            <a:ext cx="194093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79912" y="6356350"/>
            <a:ext cx="5112568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printonic.ru/uploads/images/2016/03/26/img_56f695f982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06162"/>
            <a:ext cx="2847702" cy="213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256" y="75982"/>
            <a:ext cx="348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Игровое упражнение "Сосчитай"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941168"/>
            <a:ext cx="675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Сколько яблок? </a:t>
            </a:r>
            <a:r>
              <a:rPr lang="ru-RU" dirty="0" smtClean="0"/>
              <a:t>На </a:t>
            </a:r>
            <a:r>
              <a:rPr lang="ru-RU" dirty="0"/>
              <a:t>что похожа цифра 1?</a:t>
            </a:r>
          </a:p>
          <a:p>
            <a:r>
              <a:rPr lang="ru-RU" dirty="0"/>
              <a:t>Цифра 1 обозначает число 1.</a:t>
            </a:r>
          </a:p>
          <a:p>
            <a:endParaRPr lang="ru-RU" dirty="0"/>
          </a:p>
          <a:p>
            <a:r>
              <a:rPr lang="ru-RU" dirty="0"/>
              <a:t>Сколько груш? </a:t>
            </a:r>
            <a:r>
              <a:rPr lang="ru-RU" dirty="0" smtClean="0"/>
              <a:t>На </a:t>
            </a:r>
            <a:r>
              <a:rPr lang="ru-RU" dirty="0"/>
              <a:t>что похожа </a:t>
            </a:r>
            <a:r>
              <a:rPr lang="ru-RU" dirty="0" smtClean="0"/>
              <a:t>цифра </a:t>
            </a:r>
            <a:r>
              <a:rPr lang="ru-RU" dirty="0"/>
              <a:t>2?</a:t>
            </a:r>
          </a:p>
          <a:p>
            <a:r>
              <a:rPr lang="ru-RU" dirty="0"/>
              <a:t>Цифра 2 обозначает число 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3576713"/>
            <a:ext cx="1391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3551244"/>
            <a:ext cx="1391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2</a:t>
            </a:r>
          </a:p>
        </p:txBody>
      </p:sp>
      <p:pic>
        <p:nvPicPr>
          <p:cNvPr id="6" name="Picture 6" descr="https://kayseri.tarim.gov.tr/IcerikResimleri/SolMenuResimleri/El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46" y="1340768"/>
            <a:ext cx="1863634" cy="18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printonic.ru/uploads/images/2016/03/26/img_56f695f982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47" y="1415468"/>
            <a:ext cx="2847702" cy="213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28092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08" y="77951"/>
            <a:ext cx="449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Д\у "Покажи столько </a:t>
            </a:r>
            <a:r>
              <a:rPr lang="ru-RU" b="1" dirty="0" smtClean="0"/>
              <a:t>же счетных палочек"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53921" y="1196752"/>
            <a:ext cx="13912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0" b="1" dirty="0"/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308" y="5229200"/>
            <a:ext cx="8853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Задание: воспитатель показывает цифру, дети выкладывают количество палочек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Какое число больше?</a:t>
            </a:r>
          </a:p>
          <a:p>
            <a:r>
              <a:rPr lang="ru-RU" dirty="0" smtClean="0"/>
              <a:t>Что нужно сделать, чтобы стало поровну?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1196752"/>
            <a:ext cx="13912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0" b="1"/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08" y="77951"/>
            <a:ext cx="449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Д\у "Покажи столько </a:t>
            </a:r>
            <a:r>
              <a:rPr lang="ru-RU" b="1" dirty="0" smtClean="0"/>
              <a:t>же счетных палочек"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412" y="5138975"/>
            <a:ext cx="8853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Задание: воспитатель показывает цифру, дети выкладывают количество палочек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Какое число больше?</a:t>
            </a:r>
          </a:p>
          <a:p>
            <a:r>
              <a:rPr lang="ru-RU" dirty="0" smtClean="0"/>
              <a:t>Что нужно сделать, чтобы стало поровну?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10680" y="1196752"/>
            <a:ext cx="13912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0" b="1"/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68538" y="1773238"/>
            <a:ext cx="3065462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Arc 3"/>
          <p:cNvSpPr>
            <a:spLocks/>
          </p:cNvSpPr>
          <p:nvPr/>
        </p:nvSpPr>
        <p:spPr bwMode="auto">
          <a:xfrm rot="876523" flipH="1">
            <a:off x="3203575" y="1773238"/>
            <a:ext cx="2055813" cy="2092325"/>
          </a:xfrm>
          <a:custGeom>
            <a:avLst/>
            <a:gdLst>
              <a:gd name="T0" fmla="*/ 46796446 w 42175"/>
              <a:gd name="T1" fmla="*/ 101535947 h 43116"/>
              <a:gd name="T2" fmla="*/ 100210245 w 42175"/>
              <a:gd name="T3" fmla="*/ 35383081 h 43116"/>
              <a:gd name="T4" fmla="*/ 51322841 w 42175"/>
              <a:gd name="T5" fmla="*/ 50866898 h 43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175" h="43116" fill="none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</a:path>
              <a:path w="42175" h="43116" stroke="0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  <a:lnTo>
                  <a:pt x="21600" y="21600"/>
                </a:lnTo>
                <a:lnTo>
                  <a:pt x="19695" y="43115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rc 4"/>
          <p:cNvSpPr>
            <a:spLocks/>
          </p:cNvSpPr>
          <p:nvPr/>
        </p:nvSpPr>
        <p:spPr bwMode="auto">
          <a:xfrm>
            <a:off x="2843213" y="3860800"/>
            <a:ext cx="2438400" cy="2590800"/>
          </a:xfrm>
          <a:custGeom>
            <a:avLst/>
            <a:gdLst>
              <a:gd name="T0" fmla="*/ 68663761 w 41211"/>
              <a:gd name="T1" fmla="*/ 0 h 43200"/>
              <a:gd name="T2" fmla="*/ 0 w 41211"/>
              <a:gd name="T3" fmla="*/ 110248675 h 43200"/>
              <a:gd name="T4" fmla="*/ 68656779 w 41211"/>
              <a:gd name="T5" fmla="*/ 7768801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11" h="43200" fill="none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</a:path>
              <a:path w="41211" h="43200" stroke="0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  <a:lnTo>
                  <a:pt x="19611" y="21600"/>
                </a:lnTo>
                <a:lnTo>
                  <a:pt x="19612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203575" y="220503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2355850" y="965200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3924300" y="3789363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241755" y="75684"/>
            <a:ext cx="2338654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/>
              <a:t>Учимся писать цифру</a:t>
            </a: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5867400" y="1773238"/>
            <a:ext cx="30970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/>
              <a:t>А вот это – посмотри,</a:t>
            </a:r>
          </a:p>
          <a:p>
            <a:r>
              <a:rPr lang="ru-RU" altLang="ru-RU" sz="2400" b="1" dirty="0"/>
              <a:t>Выступает цифра три.</a:t>
            </a:r>
          </a:p>
          <a:p>
            <a:r>
              <a:rPr lang="ru-RU" altLang="ru-RU" sz="2400" b="1" dirty="0"/>
              <a:t>Тройка – третий из значков –</a:t>
            </a:r>
          </a:p>
          <a:p>
            <a:r>
              <a:rPr lang="ru-RU" altLang="ru-RU" sz="2400" b="1" dirty="0"/>
              <a:t>Состоит из двух крючков.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767013" y="558924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69194" y="2417"/>
            <a:ext cx="520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Задание: до конца строчки прописать </a:t>
            </a:r>
            <a:r>
              <a:rPr lang="ru-RU" dirty="0" smtClean="0"/>
              <a:t>цифру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1755" y="6492875"/>
            <a:ext cx="8578717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1133 C 0.01649 -0.02613 0.02882 -0.04093 0.04375 -0.05087 C 0.05868 -0.06082 0.07622 -0.0703 0.09444 -0.07146 C 0.11267 -0.07261 0.13681 -0.06914 0.15365 -0.05827 C 0.17049 -0.04741 0.18628 -0.02451 0.19583 -0.00578 C 0.20538 0.01296 0.20868 0.03331 0.21128 0.05435 C 0.21389 0.0754 0.2151 0.09968 0.21128 0.12003 C 0.20747 0.14038 0.19809 0.16097 0.18872 0.17623 C 0.17934 0.19149 0.16979 0.20236 0.15503 0.21185 C 0.14028 0.22133 0.1125 0.2278 0.1 0.23243 C 0.0875 0.23705 0.08056 0.23844 0.08038 0.24006 C 0.08021 0.24168 0.08924 0.23867 0.09861 0.24191 C 0.10799 0.24515 0.12188 0.24654 0.13663 0.25879 C 0.15139 0.27105 0.17517 0.29556 0.18733 0.31499 C 0.19948 0.33442 0.20521 0.3513 0.2099 0.37512 C 0.21458 0.39894 0.21771 0.43201 0.21563 0.45768 C 0.21354 0.48335 0.20538 0.50879 0.19722 0.52891 C 0.18906 0.54903 0.18351 0.56245 0.16632 0.57771 C 0.14913 0.59297 0.1191 0.61633 0.09444 0.62096 C 0.06979 0.62558 0.03767 0.61541 0.0184 0.60593 C -0.00087 0.59644 -0.0092 0.58118 -0.02101 0.56453 C -0.03281 0.54788 -0.04687 0.51619 -0.05208 0.50648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287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ovosarinskaya.shkola.hc.ru/index.php?option=com_datsogallery&amp;Itemid=33&amp;func=download&amp;file=DC67E2992D71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" y="9330"/>
            <a:ext cx="9061265" cy="68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684076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4681870" cy="6215053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8496944" cy="365125"/>
          </a:xfrm>
        </p:spPr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91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373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 2</dc:creator>
  <cp:lastModifiedBy>Марина</cp:lastModifiedBy>
  <cp:revision>14</cp:revision>
  <dcterms:created xsi:type="dcterms:W3CDTF">2018-06-21T03:59:01Z</dcterms:created>
  <dcterms:modified xsi:type="dcterms:W3CDTF">2020-05-07T13:18:24Z</dcterms:modified>
</cp:coreProperties>
</file>