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0" r:id="rId4"/>
    <p:sldId id="262" r:id="rId5"/>
    <p:sldId id="259" r:id="rId6"/>
    <p:sldId id="268" r:id="rId7"/>
    <p:sldId id="266" r:id="rId8"/>
    <p:sldId id="269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C9AF4-DD82-457C-A243-2BE2C16C2B8C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EC861-623D-4941-87EF-1A62E3DB2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EC861-623D-4941-87EF-1A62E3DB2E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22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B6E4-8750-4A6F-8F88-58E66997B265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F009-9EAB-44E2-A4DA-788C3F87A79B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8E99-19FD-475E-99C5-8750FEC5EA21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E3A-3497-40D9-B79B-A3412851F27F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BD82-509F-491B-AC99-6116E87CFD09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EC62-83E5-420B-B9E8-7D1257EB6903}" type="datetime1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F60-5023-40CF-8E32-060BE8C5A7FD}" type="datetime1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E084-8379-41F4-B275-749B4E6D2387}" type="datetime1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9BB6-93CD-44BD-A158-4FDF325E574C}" type="datetime1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1998-23B0-4BD4-8B41-B0C3BB00D4E1}" type="datetime1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0FE7-3DDC-4A1C-BAC8-BD0879B7D440}" type="datetime1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439A-6803-4650-AED2-CA14D823C8E9}" type="datetime1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04864"/>
            <a:ext cx="83529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ПРОГРАММНОЕ СОДЕРЖАНИЕ:	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Совершенствовать навыки счета в пределах 5, учить понимать независимость результата счета от качественных признаков предмета (цвета, формы, величины)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Упражнять в сравнении пяти предметов по длине, учить раскладывать их  убывающем и возрастающем порядке, обозначить результаты сравнения словами: самый длинный. Короче, еще короче, самый короткий)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Уточнить понимание слов вчера, сегодня, завтра</a:t>
            </a:r>
          </a:p>
          <a:p>
            <a:r>
              <a:rPr lang="ru-RU" sz="1400" dirty="0"/>
              <a:t>	</a:t>
            </a:r>
          </a:p>
          <a:p>
            <a:r>
              <a:rPr lang="ru-RU" dirty="0" smtClean="0"/>
              <a:t>ОБОРУДОВАНИЕ</a:t>
            </a:r>
            <a:r>
              <a:rPr lang="ru-RU" dirty="0"/>
              <a:t>:	</a:t>
            </a:r>
            <a:endParaRPr lang="ru-RU" dirty="0" smtClean="0"/>
          </a:p>
          <a:p>
            <a:r>
              <a:rPr lang="ru-RU" sz="1400" dirty="0" smtClean="0"/>
              <a:t>Тарелочки с цифрами</a:t>
            </a:r>
            <a:endParaRPr lang="ru-RU" sz="1400" dirty="0"/>
          </a:p>
          <a:p>
            <a:r>
              <a:rPr lang="ru-RU" sz="1400" dirty="0"/>
              <a:t>Магнитные фигуры	</a:t>
            </a:r>
          </a:p>
          <a:p>
            <a:r>
              <a:rPr lang="ru-RU" sz="1400" dirty="0"/>
              <a:t>Счетные палочки	</a:t>
            </a:r>
          </a:p>
          <a:p>
            <a:r>
              <a:rPr lang="ru-RU" sz="1400" dirty="0"/>
              <a:t>Тетради в клеточку		</a:t>
            </a:r>
          </a:p>
          <a:p>
            <a:r>
              <a:rPr lang="ru-RU" sz="1400" dirty="0"/>
              <a:t>Лабиринты</a:t>
            </a:r>
            <a:r>
              <a:rPr lang="ru-RU" dirty="0"/>
              <a:t>	</a:t>
            </a:r>
          </a:p>
        </p:txBody>
      </p:sp>
      <p:pic>
        <p:nvPicPr>
          <p:cNvPr id="3" name="Picture 2" descr="https://avatars.mds.yandex.net/get-pdb/1269609/8fea0bb2-410a-471c-b2a5-c578b912c195/s1200?webp=fal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705" y="404664"/>
            <a:ext cx="488625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2512" y="116632"/>
            <a:ext cx="8569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Данный дидактический материал разработан в рамках учебно-методического комплекса к примерной образовательной программе дошкольного образования «ОТ РОЖДЕНИЯ ДО ШКОЛЫ» под редакцией Н.Е. </a:t>
            </a:r>
            <a:r>
              <a:rPr lang="ru-RU" sz="1000" dirty="0" err="1"/>
              <a:t>Вераксы</a:t>
            </a:r>
            <a:r>
              <a:rPr lang="ru-RU" sz="1000" dirty="0"/>
              <a:t>, Т.С. Комаровой, М.А. Васильевой.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08720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Занятие </a:t>
            </a:r>
            <a:r>
              <a:rPr lang="ru-RU" sz="2400" b="1" dirty="0" smtClean="0">
                <a:solidFill>
                  <a:srgbClr val="C00000"/>
                </a:solidFill>
              </a:rPr>
              <a:t>3 </a:t>
            </a:r>
            <a:r>
              <a:rPr lang="ru-RU" sz="2400" b="1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4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karpatskijobjektiv.com/wp-content/uploads/2014/12/cfca71895c7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2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447"/>
            <a:ext cx="4616899" cy="60565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01" y="174447"/>
            <a:ext cx="4616899" cy="6056535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892480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2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25531"/>
              </p:ext>
            </p:extLst>
          </p:nvPr>
        </p:nvGraphicFramePr>
        <p:xfrm>
          <a:off x="1524000" y="1124744"/>
          <a:ext cx="6096000" cy="5256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2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2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«Какой фигуры не хватает?»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79712" y="1484784"/>
            <a:ext cx="1008112" cy="10081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51720" y="3284984"/>
            <a:ext cx="936104" cy="108012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5085184"/>
            <a:ext cx="936104" cy="9361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7944" y="1506279"/>
            <a:ext cx="1008112" cy="10081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139952" y="3284984"/>
            <a:ext cx="936104" cy="108012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03948" y="5085184"/>
            <a:ext cx="936104" cy="9361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28184" y="1484784"/>
            <a:ext cx="1008112" cy="100811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228184" y="3284984"/>
            <a:ext cx="936104" cy="108012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260295" y="4768406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6279" y="5085184"/>
            <a:ext cx="936104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352928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3448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Игровое упражнение </a:t>
            </a:r>
            <a:r>
              <a:rPr lang="ru-RU" b="1" dirty="0" smtClean="0"/>
              <a:t>«Полоски"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25144"/>
            <a:ext cx="8208912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01008"/>
            <a:ext cx="6552728" cy="72008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00808"/>
            <a:ext cx="7192416" cy="129614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947428"/>
            <a:ext cx="4492624" cy="36004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5517232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Какая полоска самая длинная?</a:t>
            </a:r>
          </a:p>
          <a:p>
            <a:r>
              <a:rPr lang="ru-RU" sz="1200" dirty="0" smtClean="0"/>
              <a:t>Какая полоска самая короткая?</a:t>
            </a:r>
          </a:p>
          <a:p>
            <a:r>
              <a:rPr lang="ru-RU" sz="1200" dirty="0" smtClean="0"/>
              <a:t>Какие полоски короче, чем голубая?</a:t>
            </a:r>
          </a:p>
          <a:p>
            <a:r>
              <a:rPr lang="ru-RU" sz="1200" dirty="0" smtClean="0"/>
              <a:t>Какая полоска самая широкая?</a:t>
            </a:r>
          </a:p>
          <a:p>
            <a:r>
              <a:rPr lang="ru-RU" sz="1200" dirty="0" smtClean="0"/>
              <a:t>Какая полоска самая узкая?</a:t>
            </a:r>
            <a:endParaRPr lang="ru-RU" sz="12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11560" y="6350332"/>
            <a:ext cx="8280920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1" y="188640"/>
            <a:ext cx="3489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Игровое упражнение "Сосчитай"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040" y="2007053"/>
            <a:ext cx="1391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924155" y="2048617"/>
            <a:ext cx="1391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8800" y="2048617"/>
            <a:ext cx="1391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7926" y="2048617"/>
            <a:ext cx="1391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9825" y="2001054"/>
            <a:ext cx="1391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/>
              <a:t>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1304" y="5229200"/>
            <a:ext cx="675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Называют числа от 1 до </a:t>
            </a:r>
            <a:r>
              <a:rPr lang="ru-RU" dirty="0" smtClean="0"/>
              <a:t>5</a:t>
            </a:r>
            <a:endParaRPr lang="ru-RU" dirty="0"/>
          </a:p>
          <a:p>
            <a:r>
              <a:rPr lang="ru-RU" dirty="0"/>
              <a:t>Какое число стоит перед числом 5?</a:t>
            </a:r>
          </a:p>
          <a:p>
            <a:r>
              <a:rPr lang="ru-RU" dirty="0"/>
              <a:t>Назовите предыдущее число перед числом </a:t>
            </a:r>
            <a:r>
              <a:rPr lang="ru-RU" dirty="0" smtClean="0"/>
              <a:t>4</a:t>
            </a:r>
            <a:endParaRPr lang="ru-RU" dirty="0"/>
          </a:p>
          <a:p>
            <a:r>
              <a:rPr lang="ru-RU" dirty="0"/>
              <a:t>назовите </a:t>
            </a:r>
            <a:r>
              <a:rPr lang="ru-RU" dirty="0" smtClean="0"/>
              <a:t>последующие </a:t>
            </a:r>
            <a:r>
              <a:rPr lang="ru-RU" dirty="0"/>
              <a:t>числа за числом 3 и </a:t>
            </a:r>
            <a:r>
              <a:rPr lang="ru-RU" dirty="0" err="1"/>
              <a:t>т.д</a:t>
            </a:r>
            <a:endParaRPr lang="ru-RU" dirty="0"/>
          </a:p>
        </p:txBody>
      </p:sp>
      <p:pic>
        <p:nvPicPr>
          <p:cNvPr id="15" name="Picture 8" descr="https://s2.hostingkartinok.com/uploads/images/2012/11/fd81218eff0cf341ae53c7b6c95b0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" y="3284984"/>
            <a:ext cx="1909918" cy="202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s://s2.hostingkartinok.com/uploads/images/2012/11/fd81218eff0cf341ae53c7b6c95b0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837" y="3279304"/>
            <a:ext cx="1909918" cy="202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s://s2.hostingkartinok.com/uploads/images/2012/11/fd81218eff0cf341ae53c7b6c95b0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437" y="3287332"/>
            <a:ext cx="1909918" cy="202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s://s2.hostingkartinok.com/uploads/images/2012/11/fd81218eff0cf341ae53c7b6c95b0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89" y="3287332"/>
            <a:ext cx="1909918" cy="202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s://s2.hostingkartinok.com/uploads/images/2012/11/fd81218eff0cf341ae53c7b6c95b0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507" y="3284984"/>
            <a:ext cx="1909918" cy="202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31303" y="6356350"/>
            <a:ext cx="8699803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7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1" y="116632"/>
            <a:ext cx="3489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Игровое упражнение "Сосчитай"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62611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Чего у человека по 1? (Нос, рот, живот)</a:t>
            </a:r>
          </a:p>
          <a:p>
            <a:r>
              <a:rPr lang="ru-RU" dirty="0"/>
              <a:t>Чего у человека по 2? (глаза, уши и </a:t>
            </a:r>
            <a:r>
              <a:rPr lang="ru-RU" dirty="0" err="1"/>
              <a:t>т.д</a:t>
            </a:r>
            <a:r>
              <a:rPr lang="ru-RU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1052736"/>
            <a:ext cx="139128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dirty="0" smtClean="0"/>
              <a:t>1</a:t>
            </a:r>
            <a:endParaRPr lang="ru-RU" sz="25000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052736"/>
            <a:ext cx="139128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dirty="0"/>
              <a:t>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568952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 (314x230, 56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8454365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03350" y="1196975"/>
            <a:ext cx="4033838" cy="48688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rc 3"/>
          <p:cNvSpPr>
            <a:spLocks/>
          </p:cNvSpPr>
          <p:nvPr/>
        </p:nvSpPr>
        <p:spPr bwMode="auto">
          <a:xfrm rot="901265">
            <a:off x="3203575" y="1268413"/>
            <a:ext cx="2324100" cy="1433512"/>
          </a:xfrm>
          <a:custGeom>
            <a:avLst/>
            <a:gdLst>
              <a:gd name="T0" fmla="*/ 0 w 43055"/>
              <a:gd name="T1" fmla="*/ 53144692 h 27179"/>
              <a:gd name="T2" fmla="*/ 123318619 w 43055"/>
              <a:gd name="T3" fmla="*/ 75608251 h 27179"/>
              <a:gd name="T4" fmla="*/ 62515942 w 43055"/>
              <a:gd name="T5" fmla="*/ 60088251 h 27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lnTo>
                  <a:pt x="-1" y="19103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0480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2743200" y="2971800"/>
            <a:ext cx="2514600" cy="30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743200" y="5562600"/>
            <a:ext cx="2667000" cy="469900"/>
          </a:xfrm>
          <a:custGeom>
            <a:avLst/>
            <a:gdLst>
              <a:gd name="T0" fmla="*/ 0 w 1680"/>
              <a:gd name="T1" fmla="*/ 861626072 h 248"/>
              <a:gd name="T2" fmla="*/ 1814512500 w 1680"/>
              <a:gd name="T3" fmla="*/ 172324456 h 248"/>
              <a:gd name="T4" fmla="*/ 2147483647 w 1680"/>
              <a:gd name="T5" fmla="*/ 861626072 h 248"/>
              <a:gd name="T6" fmla="*/ 2147483647 w 1680"/>
              <a:gd name="T7" fmla="*/ 0 h 2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51466">
            <a:off x="2263775" y="708025"/>
            <a:ext cx="387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2667000" y="586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835150" y="73818"/>
            <a:ext cx="547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dirty="0"/>
              <a:t>Учимся писать цифру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5867400" y="1125538"/>
            <a:ext cx="3276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i="1">
                <a:solidFill>
                  <a:srgbClr val="A50021"/>
                </a:solidFill>
              </a:rPr>
              <a:t>Два похожа на гусёнка</a:t>
            </a:r>
          </a:p>
          <a:p>
            <a:r>
              <a:rPr lang="ru-RU" altLang="ru-RU" sz="2800" i="1">
                <a:solidFill>
                  <a:srgbClr val="A50021"/>
                </a:solidFill>
              </a:rPr>
              <a:t>С длинной шеей,</a:t>
            </a:r>
          </a:p>
          <a:p>
            <a:r>
              <a:rPr lang="ru-RU" altLang="ru-RU" sz="2800" i="1">
                <a:solidFill>
                  <a:srgbClr val="A50021"/>
                </a:solidFill>
              </a:rPr>
              <a:t>Шеей тонкой.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568952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78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23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Смольникова М.Ф. Формирование элементарных математических представлений: Старшая группа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0"/>
            <a:ext cx="4616899" cy="60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ab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404664"/>
            <a:ext cx="6120680" cy="620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51520" y="116632"/>
            <a:ext cx="3579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Игровое упражнение </a:t>
            </a:r>
            <a:r>
              <a:rPr lang="ru-RU" b="1" dirty="0" smtClean="0"/>
              <a:t>«Лабиринт"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429466"/>
            <a:ext cx="9036496" cy="365125"/>
          </a:xfrm>
        </p:spPr>
        <p:txBody>
          <a:bodyPr/>
          <a:lstStyle/>
          <a:p>
            <a:r>
              <a:rPr lang="ru-RU" dirty="0" err="1" smtClean="0"/>
              <a:t>Смольникова</a:t>
            </a:r>
            <a:r>
              <a:rPr lang="ru-RU" dirty="0" smtClean="0"/>
              <a:t> М.Ф. Формирование элементарных математических представлений: Старшая группа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287</Words>
  <Application>Microsoft Office PowerPoint</Application>
  <PresentationFormat>Экран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Ромашка 2</dc:creator>
  <cp:lastModifiedBy>Марина</cp:lastModifiedBy>
  <cp:revision>14</cp:revision>
  <dcterms:created xsi:type="dcterms:W3CDTF">2018-06-25T08:59:54Z</dcterms:created>
  <dcterms:modified xsi:type="dcterms:W3CDTF">2020-05-07T13:13:01Z</dcterms:modified>
</cp:coreProperties>
</file>