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9" r:id="rId2"/>
    <p:sldId id="270" r:id="rId3"/>
    <p:sldId id="256" r:id="rId4"/>
    <p:sldId id="265" r:id="rId5"/>
    <p:sldId id="257" r:id="rId6"/>
    <p:sldId id="266" r:id="rId7"/>
    <p:sldId id="267" r:id="rId8"/>
    <p:sldId id="268" r:id="rId9"/>
    <p:sldId id="258" r:id="rId10"/>
    <p:sldId id="260" r:id="rId11"/>
    <p:sldId id="261" r:id="rId12"/>
    <p:sldId id="269" r:id="rId13"/>
    <p:sldId id="262" r:id="rId14"/>
    <p:sldId id="263" r:id="rId15"/>
    <p:sldId id="271" r:id="rId16"/>
    <p:sldId id="26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287472-AFB0-4047-A580-2C43C355F511}" type="datetimeFigureOut">
              <a:rPr lang="ru-RU" smtClean="0"/>
              <a:t>08.05.2020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0AB110-8DD2-4498-8CBC-E211776E2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33706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57977-2441-4772-94CD-8A5AA6D9E7E7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3242C-705F-4116-91B6-5E5B1E31C484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507C7E-49F0-4D3A-97C2-0FBEDC278A2A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0C1622-3C34-4E54-9C77-B28A58CC7338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FE4C2E-68F7-446B-A7C8-3EB2987E41C5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BB92A4-78BA-45D7-8DD2-478B941178DD}" type="datetime1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09AA-3A6E-4E4A-913E-C9AB90EA0C9A}" type="datetime1">
              <a:rPr lang="ru-RU" smtClean="0"/>
              <a:t>08.05.2020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81667C-0922-4963-84D7-0AB08C294D1C}" type="datetime1">
              <a:rPr lang="ru-RU" smtClean="0"/>
              <a:t>08.05.2020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981B36-1D84-48B6-A1EC-C5B433F85F19}" type="datetime1">
              <a:rPr lang="ru-RU" smtClean="0"/>
              <a:t>08.05.2020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BCF31-4BB3-4940-8EB4-5D1A0A115922}" type="datetime1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51F4AD-4C56-48D0-B91E-D3F8D8E6F813}" type="datetime1">
              <a:rPr lang="ru-RU" smtClean="0"/>
              <a:t>08.05.2020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CF219-A0C8-4AE4-82BA-AA09C048434B}" type="datetime1">
              <a:rPr lang="ru-RU" smtClean="0"/>
              <a:t>08.05.2020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 smtClean="0"/>
              <a:t>Смольникова М.Ф. Формирование элементарных математических представлений: старшая группа</a:t>
            </a: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2708920"/>
            <a:ext cx="871296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	</a:t>
            </a:r>
          </a:p>
          <a:p>
            <a:r>
              <a:rPr lang="ru-RU" dirty="0"/>
              <a:t>			</a:t>
            </a:r>
          </a:p>
          <a:p>
            <a:r>
              <a:rPr lang="ru-RU" dirty="0"/>
              <a:t>	ПРОГРАММНОЕ СОДЕРЖАНИЕ:		</a:t>
            </a:r>
          </a:p>
          <a:p>
            <a:r>
              <a:rPr lang="ru-RU" dirty="0" smtClean="0"/>
              <a:t>1 </a:t>
            </a:r>
            <a:r>
              <a:rPr lang="ru-RU" sz="1400" dirty="0" smtClean="0"/>
              <a:t>Продолжать </a:t>
            </a:r>
            <a:r>
              <a:rPr lang="ru-RU" sz="1400" dirty="0"/>
              <a:t>знакомить с монетами достоинством 1, 2, 5, 10 рублей и 1, 5, 10 копеек.		</a:t>
            </a:r>
          </a:p>
          <a:p>
            <a:r>
              <a:rPr lang="ru-RU" sz="1400" dirty="0" smtClean="0"/>
              <a:t>2 Учить </a:t>
            </a:r>
            <a:r>
              <a:rPr lang="ru-RU" sz="1400" dirty="0"/>
              <a:t>считать по заданной мере, когда за единицу счета принимается не один, а несколько предметов		</a:t>
            </a:r>
          </a:p>
          <a:p>
            <a:r>
              <a:rPr lang="ru-RU" sz="1400" dirty="0" smtClean="0"/>
              <a:t>3 Развивать </a:t>
            </a:r>
            <a:r>
              <a:rPr lang="ru-RU" sz="1400" dirty="0"/>
              <a:t>представления об измерении времени, </a:t>
            </a:r>
            <a:r>
              <a:rPr lang="ru-RU" sz="1400" dirty="0" smtClean="0"/>
              <a:t>познакомить </a:t>
            </a:r>
            <a:r>
              <a:rPr lang="ru-RU" sz="1400" dirty="0"/>
              <a:t>с песочными </a:t>
            </a:r>
            <a:r>
              <a:rPr lang="ru-RU" dirty="0"/>
              <a:t>часами		</a:t>
            </a:r>
          </a:p>
          <a:p>
            <a:r>
              <a:rPr lang="ru-RU" dirty="0"/>
              <a:t>			</a:t>
            </a:r>
          </a:p>
          <a:p>
            <a:r>
              <a:rPr lang="ru-RU" dirty="0"/>
              <a:t>	ОБОРУДОВАНИЕ:		</a:t>
            </a:r>
          </a:p>
          <a:p>
            <a:r>
              <a:rPr lang="ru-RU" sz="1400" dirty="0" smtClean="0"/>
              <a:t>1 Песочные часы на 1 мин</a:t>
            </a:r>
          </a:p>
          <a:p>
            <a:r>
              <a:rPr lang="ru-RU" sz="1400" dirty="0" smtClean="0"/>
              <a:t>2. Счетные палочки</a:t>
            </a:r>
            <a:r>
              <a:rPr lang="ru-RU" dirty="0"/>
              <a:t>		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2" y="908720"/>
            <a:ext cx="203132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C00000"/>
                </a:solidFill>
              </a:rPr>
              <a:t>Занятие </a:t>
            </a:r>
            <a:r>
              <a:rPr lang="ru-RU" sz="2400" b="1" dirty="0" smtClean="0">
                <a:solidFill>
                  <a:srgbClr val="C00000"/>
                </a:solidFill>
              </a:rPr>
              <a:t>14 </a:t>
            </a:r>
            <a:r>
              <a:rPr lang="ru-RU" sz="2400" b="1" dirty="0">
                <a:solidFill>
                  <a:srgbClr val="C00000"/>
                </a:solidFill>
              </a:rPr>
              <a:t>	</a:t>
            </a:r>
          </a:p>
        </p:txBody>
      </p:sp>
      <p:pic>
        <p:nvPicPr>
          <p:cNvPr id="4" name="Picture 2" descr="https://avatars.mds.yandex.net/get-pdb/1269609/8fea0bb2-410a-471c-b2a5-c578b912c195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0705" y="692696"/>
            <a:ext cx="4886258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22512" y="116632"/>
            <a:ext cx="85699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dirty="0"/>
              <a:t>Данный дидактический материал разработан в рамках учебно-методического комплекса к примерной образовательной программе дошкольного образования «ОТ РОЖДЕНИЯ ДО ШКОЛЫ» под редакцией Н.Е. </a:t>
            </a:r>
            <a:r>
              <a:rPr lang="ru-RU" sz="1000" dirty="0" err="1"/>
              <a:t>Вераксы</a:t>
            </a:r>
            <a:r>
              <a:rPr lang="ru-RU" sz="1000" dirty="0"/>
              <a:t>, Т.С. Комаровой, М.А. Васильевой.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440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5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166" y="0"/>
            <a:ext cx="4648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/>
              <a:t>Игровое упражнение "Считаем по-разному"</a:t>
            </a:r>
          </a:p>
        </p:txBody>
      </p:sp>
      <p:pic>
        <p:nvPicPr>
          <p:cNvPr id="3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43" y="620685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87" y="582058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582059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7335" y="582059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620684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110" y="567221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55" y="567221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551" y="600804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5395" y="599821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99821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171987" y="1556792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</a:t>
            </a:r>
            <a:endParaRPr lang="ru-RU" sz="48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1107731" y="1603163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75340" y="1603163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3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916979" y="1556792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47548" y="1538892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638921" y="1557691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472099" y="1538891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7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36195" y="1520934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8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155039" y="1538892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9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096019" y="1520933"/>
            <a:ext cx="9404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/>
              <a:t>10</a:t>
            </a:r>
            <a:endParaRPr lang="ru-RU" sz="4800" b="1" dirty="0"/>
          </a:p>
        </p:txBody>
      </p:sp>
      <p:pic>
        <p:nvPicPr>
          <p:cNvPr id="23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42" y="3068960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1117" y="3068959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9041" y="3068958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375" y="3068960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702" y="3080378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34712" y="3080378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2600" y="3055673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8776" y="3056891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TextBox 30"/>
          <p:cNvSpPr txBox="1"/>
          <p:nvPr/>
        </p:nvSpPr>
        <p:spPr>
          <a:xfrm>
            <a:off x="716059" y="3863723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2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167347" y="3840236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4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392019" y="3839018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6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7809800" y="3839017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8</a:t>
            </a:r>
          </a:p>
        </p:txBody>
      </p:sp>
      <p:pic>
        <p:nvPicPr>
          <p:cNvPr id="35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47" y="5373216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087" y="5373216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280" y="5373216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9730" y="5293061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0541" y="5325141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346" y="5312357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8788" y="5293062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027" y="5312357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18" descr="https://avatars.mds.yandex.net/get-pdb/251121/6505c7fc-dcb4-485e-bda8-c793ef13b9e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722" y="5293062"/>
            <a:ext cx="783345" cy="783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TextBox 43"/>
          <p:cNvSpPr txBox="1"/>
          <p:nvPr/>
        </p:nvSpPr>
        <p:spPr>
          <a:xfrm>
            <a:off x="1148727" y="6095702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3</a:t>
            </a:r>
          </a:p>
        </p:txBody>
      </p:sp>
      <p:sp>
        <p:nvSpPr>
          <p:cNvPr id="45" name="TextBox 44"/>
          <p:cNvSpPr txBox="1"/>
          <p:nvPr/>
        </p:nvSpPr>
        <p:spPr>
          <a:xfrm>
            <a:off x="4202720" y="6027003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6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7618303" y="6027002"/>
            <a:ext cx="5040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/>
              <a:t>9</a:t>
            </a:r>
          </a:p>
        </p:txBody>
      </p:sp>
      <p:sp>
        <p:nvSpPr>
          <p:cNvPr id="47" name="Нижний колонтитул 46"/>
          <p:cNvSpPr>
            <a:spLocks noGrp="1"/>
          </p:cNvSpPr>
          <p:nvPr>
            <p:ph type="ftr" sz="quarter" idx="11"/>
          </p:nvPr>
        </p:nvSpPr>
        <p:spPr>
          <a:xfrm>
            <a:off x="4654928" y="6428659"/>
            <a:ext cx="28956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48" name="Номер слайда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88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31" grpId="0"/>
      <p:bldP spid="32" grpId="0"/>
      <p:bldP spid="33" grpId="0"/>
      <p:bldP spid="34" grpId="0"/>
      <p:bldP spid="44" grpId="0"/>
      <p:bldP spid="45" grpId="0"/>
      <p:bldP spid="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53048"/>
            <a:ext cx="962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Загадка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07504" y="548680"/>
            <a:ext cx="20162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/>
              <a:t>Вчера было,</a:t>
            </a:r>
          </a:p>
          <a:p>
            <a:r>
              <a:rPr lang="ru-RU" sz="2400" dirty="0"/>
              <a:t>Сегодня есть, </a:t>
            </a:r>
          </a:p>
          <a:p>
            <a:r>
              <a:rPr lang="ru-RU" sz="2400" dirty="0" smtClean="0"/>
              <a:t>Завтра </a:t>
            </a:r>
            <a:r>
              <a:rPr lang="ru-RU" sz="2400" dirty="0"/>
              <a:t>будет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71800" y="779512"/>
            <a:ext cx="57606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0070C0"/>
                </a:solidFill>
              </a:rPr>
              <a:t>ВРЕМЯ</a:t>
            </a:r>
            <a:endParaRPr lang="ru-RU" sz="4800" b="1" dirty="0">
              <a:solidFill>
                <a:srgbClr val="0070C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29732" y="5930205"/>
            <a:ext cx="91737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Человек всегда хотел измерить время. Для этого он придумал приборы. Как они </a:t>
            </a:r>
            <a:r>
              <a:rPr lang="ru-RU" sz="1200" dirty="0" smtClean="0"/>
              <a:t>называются</a:t>
            </a:r>
            <a:r>
              <a:rPr lang="ru-RU" sz="1200" dirty="0"/>
              <a:t>? (часы)</a:t>
            </a:r>
          </a:p>
          <a:p>
            <a:r>
              <a:rPr lang="ru-RU" sz="1200" dirty="0"/>
              <a:t>Какие бывают часы (механические, электронные, песочные, солнечные)</a:t>
            </a:r>
          </a:p>
        </p:txBody>
      </p:sp>
      <p:pic>
        <p:nvPicPr>
          <p:cNvPr id="7172" name="Picture 4" descr="http://pimg.mycdn.me/getImage?disableStub=true&amp;type=VIDEO_S_720&amp;url=http%3A%2F%2Fi.mycdn.me%2Fimage%3Fid%3D851147321948%26t%3D50%26plc%3DWEB%26tkn%3D*tp-u7Xs87PCx3V2QjET8hRuyPdo&amp;signatureToken=92XfzD1PopKO6G88vIcch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75309"/>
            <a:ext cx="6858000" cy="385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91440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677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images.myshared.ru/4/323565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7" y="25246"/>
            <a:ext cx="9110337" cy="6832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544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915" y="116632"/>
            <a:ext cx="102784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Задание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5915" y="522920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1. Из счетных палочек выложить флажок</a:t>
            </a:r>
          </a:p>
          <a:p>
            <a:r>
              <a:rPr lang="ru-RU" dirty="0"/>
              <a:t>2. За 1 минуты выложить 5 флажков.</a:t>
            </a:r>
          </a:p>
          <a:p>
            <a:r>
              <a:rPr lang="ru-RU" dirty="0"/>
              <a:t>3. У кого сколько флажков получилось?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203848" y="1484784"/>
            <a:ext cx="0" cy="3312368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>
            <a:off x="5652120" y="1484784"/>
            <a:ext cx="0" cy="1368152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3203848" y="1514841"/>
            <a:ext cx="251189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3140224" y="2852936"/>
            <a:ext cx="2511896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315" y="6381328"/>
            <a:ext cx="91440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452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op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60649"/>
            <a:ext cx="5400675" cy="619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915" y="116632"/>
            <a:ext cx="251986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Нарисуй по образцу</a:t>
            </a:r>
            <a:endParaRPr lang="ru-RU" b="1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5915" y="6453337"/>
            <a:ext cx="9108085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63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15</a:t>
            </a:fld>
            <a:endParaRPr lang="ru-RU"/>
          </a:p>
        </p:txBody>
      </p:sp>
      <p:pic>
        <p:nvPicPr>
          <p:cNvPr id="1026" name="Picture 2" descr="https://avatars.mds.yandex.net/get-pdb/28866/1ecfdd1b-9826-4335-9c08-f344380ec6d0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2330" y="1564102"/>
            <a:ext cx="3178681" cy="312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3805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rop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289" y="269031"/>
            <a:ext cx="4595987" cy="576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4" descr="propi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8382" y="268108"/>
            <a:ext cx="4595987" cy="57643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979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64721"/>
            <a:ext cx="626469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Упражнение «Что забыли положить на полку?</a:t>
            </a:r>
            <a:endParaRPr lang="ru-RU" b="1" dirty="0"/>
          </a:p>
        </p:txBody>
      </p:sp>
      <p:pic>
        <p:nvPicPr>
          <p:cNvPr id="3" name="Picture 6" descr="https://arhivurokov.ru/kopilka/up/html/2017/02/02/k_58936ec0900bc/387100_1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928" y="836712"/>
            <a:ext cx="2159303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509591"/>
              </p:ext>
            </p:extLst>
          </p:nvPr>
        </p:nvGraphicFramePr>
        <p:xfrm>
          <a:off x="3347864" y="823601"/>
          <a:ext cx="5087889" cy="391926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95963"/>
                <a:gridCol w="1695963"/>
                <a:gridCol w="1695963"/>
              </a:tblGrid>
              <a:tr h="1306421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64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306421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3707904" y="1052736"/>
            <a:ext cx="936104" cy="9361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7236296" y="999755"/>
            <a:ext cx="1008112" cy="936104"/>
          </a:xfrm>
          <a:prstGeom prst="triangl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508104" y="1151234"/>
            <a:ext cx="756592" cy="739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797660" y="2420888"/>
            <a:ext cx="756592" cy="739107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5508104" y="2223891"/>
            <a:ext cx="1008112" cy="936104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272300" y="2223891"/>
            <a:ext cx="936104" cy="936104"/>
          </a:xfrm>
          <a:prstGeom prst="ellips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>
            <a:off x="7311307" y="3717032"/>
            <a:ext cx="756592" cy="739107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5544108" y="3618533"/>
            <a:ext cx="936104" cy="9361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311307" y="5257029"/>
            <a:ext cx="1008112" cy="936104"/>
          </a:xfrm>
          <a:prstGeom prst="triangle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Овал 13"/>
          <p:cNvSpPr/>
          <p:nvPr/>
        </p:nvSpPr>
        <p:spPr>
          <a:xfrm>
            <a:off x="618672" y="3781280"/>
            <a:ext cx="936104" cy="936104"/>
          </a:xfrm>
          <a:prstGeom prst="ellipse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2824106" y="5257029"/>
            <a:ext cx="1008112" cy="936104"/>
          </a:xfrm>
          <a:prstGeom prst="triangle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708428" y="5592728"/>
            <a:ext cx="756592" cy="739107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5328592" y="5337159"/>
            <a:ext cx="936104" cy="936104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72008" y="6492875"/>
            <a:ext cx="91440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19" name="Номер слайда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2574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2.22222E-6 L -0.19705 -2.22222E-6 C -0.28559 -2.22222E-6 -0.3941 -0.06921 -0.3941 -0.12546 L -0.3941 -0.25069 " pathEditMode="relative" rAng="0" ptsTypes="FfFF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705" y="-125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1575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Скороговорка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51520" y="764704"/>
            <a:ext cx="4572000" cy="156966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dirty="0"/>
              <a:t>Расскажите про покупки.</a:t>
            </a:r>
          </a:p>
          <a:p>
            <a:r>
              <a:rPr lang="ru-RU" sz="2400" dirty="0"/>
              <a:t>Про какие про покупки?</a:t>
            </a:r>
          </a:p>
          <a:p>
            <a:r>
              <a:rPr lang="ru-RU" sz="2400" dirty="0"/>
              <a:t>Про  покупки, про покупки,</a:t>
            </a:r>
          </a:p>
          <a:p>
            <a:r>
              <a:rPr lang="ru-RU" sz="2400" dirty="0"/>
              <a:t>Про </a:t>
            </a:r>
            <a:r>
              <a:rPr lang="ru-RU" sz="2400" dirty="0" err="1"/>
              <a:t>покупочки</a:t>
            </a:r>
            <a:r>
              <a:rPr lang="ru-RU" sz="2400" dirty="0"/>
              <a:t> свои.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5733256"/>
            <a:ext cx="9144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1. Какие покупки вы делаете вместе с родителями в разных магазинах?</a:t>
            </a:r>
          </a:p>
          <a:p>
            <a:r>
              <a:rPr lang="ru-RU" sz="1200" dirty="0"/>
              <a:t>2. Чем рассчитываетесь за покупки?</a:t>
            </a:r>
          </a:p>
          <a:p>
            <a:r>
              <a:rPr lang="ru-RU" sz="1200" dirty="0"/>
              <a:t>3. какие виды денег берут родители с собой в магазин? (</a:t>
            </a:r>
            <a:r>
              <a:rPr lang="ru-RU" sz="1200" dirty="0" smtClean="0"/>
              <a:t>металлические </a:t>
            </a:r>
            <a:r>
              <a:rPr lang="ru-RU" sz="1200" dirty="0"/>
              <a:t>монеты, бумажные купюры, электронные карточки)</a:t>
            </a:r>
          </a:p>
        </p:txBody>
      </p:sp>
      <p:pic>
        <p:nvPicPr>
          <p:cNvPr id="1026" name="Picture 2" descr="https://pp.userapi.com/c831408/v831408430/79da6/gHt5Zf9A-l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844824"/>
            <a:ext cx="3810000" cy="411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-17132" y="6492875"/>
            <a:ext cx="91440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021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8" descr="https://im0-tub-ru.yandex.net/i?id=1c235f9438e7db57e34af2aea58c89d6&amp;n=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8597970" cy="36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5934471"/>
            <a:ext cx="870547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1. Что обозначает цифра на монете (ее достоинство)</a:t>
            </a:r>
          </a:p>
          <a:p>
            <a:r>
              <a:rPr lang="ru-RU" sz="1200" dirty="0"/>
              <a:t>2. Что обозначает герб на другой стороне монеты (страну из которой эта монета).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188640"/>
            <a:ext cx="2569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Упражнение «Монеты»</a:t>
            </a:r>
            <a:endParaRPr lang="ru-RU" b="1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0" y="6356350"/>
            <a:ext cx="9108504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6734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2581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Упражнение «Покупки»</a:t>
            </a:r>
            <a:endParaRPr lang="ru-RU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432" y="5085184"/>
            <a:ext cx="87484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 smtClean="0"/>
              <a:t>1. </a:t>
            </a:r>
            <a:r>
              <a:rPr lang="ru-RU" sz="1200" dirty="0"/>
              <a:t>Посмотрите на </a:t>
            </a:r>
            <a:r>
              <a:rPr lang="ru-RU" sz="1200" dirty="0" smtClean="0"/>
              <a:t>предметы, </a:t>
            </a:r>
            <a:r>
              <a:rPr lang="ru-RU" sz="1200" dirty="0"/>
              <a:t>в каком магазине можно купить эти предметы?</a:t>
            </a:r>
          </a:p>
          <a:p>
            <a:r>
              <a:rPr lang="ru-RU" sz="1200" dirty="0" smtClean="0"/>
              <a:t>2. </a:t>
            </a:r>
            <a:r>
              <a:rPr lang="ru-RU" sz="1200" dirty="0"/>
              <a:t>Как вы думаете для чего они нужны?</a:t>
            </a:r>
          </a:p>
          <a:p>
            <a:r>
              <a:rPr lang="ru-RU" sz="1200" dirty="0" smtClean="0"/>
              <a:t>3. </a:t>
            </a:r>
            <a:r>
              <a:rPr lang="ru-RU" sz="1200" dirty="0"/>
              <a:t>Ценник указывает на стоимость предмета.</a:t>
            </a:r>
          </a:p>
          <a:p>
            <a:endParaRPr lang="ru-RU" sz="1200" dirty="0"/>
          </a:p>
          <a:p>
            <a:r>
              <a:rPr lang="ru-RU" sz="1200" b="1" dirty="0"/>
              <a:t>Задание:</a:t>
            </a:r>
            <a:r>
              <a:rPr lang="ru-RU" sz="1200" dirty="0"/>
              <a:t>  чтобы купить товар надо определить стоимость и подобрать соответствующие монеты.</a:t>
            </a:r>
          </a:p>
        </p:txBody>
      </p:sp>
      <p:pic>
        <p:nvPicPr>
          <p:cNvPr id="2050" name="Picture 2" descr="http://collection.goodsfast.ru/img/products/17561-linejka-derevjannaja-sponsor-15-sm-so-shtrih-kod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kristencard.com/wp-content/uploads/2014/02/yllwpenci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191" y="1520788"/>
            <a:ext cx="219466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s://25mb.ru/img1/picture/Oct/06/a9a5b9401711d2ec166ef357dbd104ce/6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6065" y="572306"/>
            <a:ext cx="4141039" cy="276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23528" y="3689034"/>
            <a:ext cx="151216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ЛИНЕЙКА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6 рублей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383868" y="3676925"/>
            <a:ext cx="151216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Карандаш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8 рублей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6444208" y="3692382"/>
            <a:ext cx="151216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Тетрадь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10 рублей</a:t>
            </a:r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14432" y="6356350"/>
            <a:ext cx="9122672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84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7504" y="188640"/>
            <a:ext cx="2581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Упражнение «Покупки»</a:t>
            </a:r>
            <a:endParaRPr lang="ru-RU" b="1" dirty="0"/>
          </a:p>
        </p:txBody>
      </p:sp>
      <p:pic>
        <p:nvPicPr>
          <p:cNvPr id="3" name="Picture 2" descr="http://collection.goodsfast.ru/img/products/17561-linejka-derevjannaja-sponsor-15-sm-so-shtrih-kodom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16632"/>
            <a:ext cx="1872208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08104" y="764704"/>
            <a:ext cx="151216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ЛИНЕЙКА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6 рублей</a:t>
            </a:r>
            <a:endParaRPr lang="ru-RU" dirty="0"/>
          </a:p>
        </p:txBody>
      </p:sp>
      <p:pic>
        <p:nvPicPr>
          <p:cNvPr id="3074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20486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721" y="220486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762" y="219735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19735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3945" y="218283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05909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2836" y="328498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112" y="325167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aeol.asau.ru/sites/default/files/catalogue97/5r/total/fullsize/5r_5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221" y="5559082"/>
            <a:ext cx="1234627" cy="123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852" y="591456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18" y="435148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844" y="4351484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6120" y="4423492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3380" y="435203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932040" y="6361433"/>
            <a:ext cx="28956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26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s://kristencard.com/wp-content/uploads/2014/02/yllwpenc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88640"/>
            <a:ext cx="2194666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2581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Упражнение «Покупки»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4932040" y="339043"/>
            <a:ext cx="151216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Карандаш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8 рублей</a:t>
            </a:r>
            <a:endParaRPr lang="ru-RU" dirty="0"/>
          </a:p>
        </p:txBody>
      </p:sp>
      <p:pic>
        <p:nvPicPr>
          <p:cNvPr id="5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306" y="170080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71007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006" y="170080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8356" y="171007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9706" y="170080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6076" y="170080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2446" y="170080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122" y="1710071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469" y="269962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69962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43" y="2706225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3642" y="2706225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85" y="3815336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4310" y="3833201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1943" y="390520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560" y="388734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806" y="390520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052" y="3905209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http://aeol.asau.ru/sites/default/files/catalogue97/5r/total/fullsize/5r_5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40" y="5157192"/>
            <a:ext cx="1234627" cy="123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89" y="5345340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608" y="541734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>
          <a:xfrm>
            <a:off x="0" y="6391819"/>
            <a:ext cx="91440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5204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https://25mb.ru/img1/picture/Oct/06/a9a5b9401711d2ec166ef357dbd104ce/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271" y="0"/>
            <a:ext cx="4141039" cy="27606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07504" y="188640"/>
            <a:ext cx="25817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Упражнение «Покупки»</a:t>
            </a:r>
            <a:endParaRPr lang="ru-RU" b="1" dirty="0"/>
          </a:p>
        </p:txBody>
      </p:sp>
      <p:sp>
        <p:nvSpPr>
          <p:cNvPr id="4" name="TextBox 3"/>
          <p:cNvSpPr txBox="1"/>
          <p:nvPr/>
        </p:nvSpPr>
        <p:spPr>
          <a:xfrm>
            <a:off x="6444208" y="389195"/>
            <a:ext cx="1512168" cy="92333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Тетрадь</a:t>
            </a:r>
          </a:p>
          <a:p>
            <a:pPr algn="ctr"/>
            <a:endParaRPr lang="ru-RU" dirty="0"/>
          </a:p>
          <a:p>
            <a:pPr algn="ctr"/>
            <a:r>
              <a:rPr lang="ru-RU" dirty="0" smtClean="0"/>
              <a:t>10 рублей</a:t>
            </a:r>
            <a:endParaRPr lang="ru-RU" dirty="0"/>
          </a:p>
        </p:txBody>
      </p:sp>
      <p:pic>
        <p:nvPicPr>
          <p:cNvPr id="5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" y="268107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23" y="266739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7789" y="2674214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3955" y="269962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7028" y="269962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1508" y="2699623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7205" y="2667398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0278" y="2648845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9173" y="2671516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https://cdn.monetnik.ru/storage/market-lot/03/45/71103/197542_bi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0002" y="2681070"/>
            <a:ext cx="864096" cy="864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94" y="386104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853117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215" y="3853117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806" y="3861048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s://forum.raritetus.ru/uploads/monthly_2017_12/2r_1_3.thumb.jpg.f7f1e143e090978a2c94ee476488fe0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2040" y="3872387"/>
            <a:ext cx="100811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http://aeol.asau.ru/sites/default/files/catalogue97/5r/total/fullsize/5r_5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5198714"/>
            <a:ext cx="1234627" cy="123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http://aeol.asau.ru/sites/default/files/catalogue97/5r/total/fullsize/5r_5_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8111" y="5209397"/>
            <a:ext cx="1234627" cy="1234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>
          <a:xfrm>
            <a:off x="66781" y="6492875"/>
            <a:ext cx="9144000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1221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617" y="16225"/>
            <a:ext cx="17944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err="1" smtClean="0"/>
              <a:t>Физкульминутка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83568" y="1412776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/>
              <a:t>Поди подивись, Оливер Твист</a:t>
            </a:r>
          </a:p>
          <a:p>
            <a:r>
              <a:rPr lang="ru-RU" dirty="0"/>
              <a:t>Не может ни сесть,</a:t>
            </a:r>
          </a:p>
          <a:p>
            <a:r>
              <a:rPr lang="ru-RU" dirty="0"/>
              <a:t>Не может ни встать, </a:t>
            </a:r>
          </a:p>
          <a:p>
            <a:r>
              <a:rPr lang="ru-RU" dirty="0"/>
              <a:t>Ни хлопнуть в ладоши,</a:t>
            </a:r>
          </a:p>
          <a:p>
            <a:r>
              <a:rPr lang="ru-RU" dirty="0"/>
              <a:t>Начнем опять:</a:t>
            </a:r>
          </a:p>
          <a:p>
            <a:r>
              <a:rPr lang="ru-RU" dirty="0"/>
              <a:t>Поди подивись, Оливер Твист</a:t>
            </a:r>
          </a:p>
          <a:p>
            <a:r>
              <a:rPr lang="ru-RU" dirty="0"/>
              <a:t>Не может ни сесть,</a:t>
            </a:r>
          </a:p>
          <a:p>
            <a:r>
              <a:rPr lang="ru-RU" dirty="0"/>
              <a:t>Не может ни встать, </a:t>
            </a:r>
          </a:p>
          <a:p>
            <a:r>
              <a:rPr lang="ru-RU" dirty="0"/>
              <a:t>Ни хлопнуть в ладоши,</a:t>
            </a:r>
          </a:p>
        </p:txBody>
      </p:sp>
      <p:pic>
        <p:nvPicPr>
          <p:cNvPr id="4098" name="Picture 2" descr="http://c1.staticflickr.com/2/1411/735520889_3238d6e6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1420"/>
            <a:ext cx="4787180" cy="636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24617" y="6492875"/>
            <a:ext cx="9119383" cy="365125"/>
          </a:xfrm>
        </p:spPr>
        <p:txBody>
          <a:bodyPr/>
          <a:lstStyle/>
          <a:p>
            <a:r>
              <a:rPr lang="ru-RU" dirty="0" err="1" smtClean="0"/>
              <a:t>Смольникова</a:t>
            </a:r>
            <a:r>
              <a:rPr lang="ru-RU" dirty="0" smtClean="0"/>
              <a:t> М.Ф. Формирование элементарных математических представлений: старшая группа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545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1555</TotalTime>
  <Words>498</Words>
  <Application>Microsoft Office PowerPoint</Application>
  <PresentationFormat>Экран (4:3)</PresentationFormat>
  <Paragraphs>120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Ромашка 2</dc:creator>
  <cp:lastModifiedBy>Марина</cp:lastModifiedBy>
  <cp:revision>14</cp:revision>
  <dcterms:created xsi:type="dcterms:W3CDTF">2018-07-26T10:59:53Z</dcterms:created>
  <dcterms:modified xsi:type="dcterms:W3CDTF">2020-05-08T11:49:58Z</dcterms:modified>
</cp:coreProperties>
</file>